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0" r:id="rId1"/>
    <p:sldMasterId id="2147483725" r:id="rId2"/>
  </p:sldMasterIdLst>
  <p:notesMasterIdLst>
    <p:notesMasterId r:id="rId14"/>
  </p:notesMasterIdLst>
  <p:sldIdLst>
    <p:sldId id="513" r:id="rId3"/>
    <p:sldId id="477" r:id="rId4"/>
    <p:sldId id="478" r:id="rId5"/>
    <p:sldId id="492" r:id="rId6"/>
    <p:sldId id="496" r:id="rId7"/>
    <p:sldId id="479" r:id="rId8"/>
    <p:sldId id="481" r:id="rId9"/>
    <p:sldId id="517" r:id="rId10"/>
    <p:sldId id="495" r:id="rId11"/>
    <p:sldId id="518" r:id="rId12"/>
    <p:sldId id="516" r:id="rId13"/>
  </p:sldIdLst>
  <p:sldSz cx="12192000" cy="6858000"/>
  <p:notesSz cx="6858000" cy="9144000"/>
  <p:custDataLst>
    <p:tags r:id="rId1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98" autoAdjust="0"/>
    <p:restoredTop sz="94660"/>
  </p:normalViewPr>
  <p:slideViewPr>
    <p:cSldViewPr snapToGrid="0">
      <p:cViewPr>
        <p:scale>
          <a:sx n="66" d="100"/>
          <a:sy n="66" d="100"/>
        </p:scale>
        <p:origin x="861" y="5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0DEBC1-D45A-4584-BEC9-4C32FB35D207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B8F7D2-DBF7-47B1-8A95-599CF99D4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E48ED-DB16-482D-8460-D5A521C36BBB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8918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38293-15E9-4597-B06C-F2C0D255F3E0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7B3D-94C1-42BD-9166-C84153AC1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1640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38293-15E9-4597-B06C-F2C0D255F3E0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7B3D-94C1-42BD-9166-C84153AC1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9253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38293-15E9-4597-B06C-F2C0D255F3E0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7B3D-94C1-42BD-9166-C84153AC1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473942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655640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8002465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6E162F-09E4-4F97-91E2-A255FA7955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" t="16155" r="46167" b="14753"/>
          <a:stretch>
            <a:fillRect/>
          </a:stretch>
        </p:blipFill>
        <p:spPr>
          <a:xfrm>
            <a:off x="690880" y="1107905"/>
            <a:ext cx="5872480" cy="4738300"/>
          </a:xfrm>
          <a:custGeom>
            <a:avLst/>
            <a:gdLst>
              <a:gd name="connsiteX0" fmla="*/ 4174488 w 5872480"/>
              <a:gd name="connsiteY0" fmla="*/ 1655999 h 4738300"/>
              <a:gd name="connsiteX1" fmla="*/ 5049498 w 5872480"/>
              <a:gd name="connsiteY1" fmla="*/ 1655999 h 4738300"/>
              <a:gd name="connsiteX2" fmla="*/ 4611993 w 5872480"/>
              <a:gd name="connsiteY2" fmla="*/ 2410318 h 4738300"/>
              <a:gd name="connsiteX3" fmla="*/ 4611993 w 5872480"/>
              <a:gd name="connsiteY3" fmla="*/ 825866 h 4738300"/>
              <a:gd name="connsiteX4" fmla="*/ 5049498 w 5872480"/>
              <a:gd name="connsiteY4" fmla="*/ 1580184 h 4738300"/>
              <a:gd name="connsiteX5" fmla="*/ 4174488 w 5872480"/>
              <a:gd name="connsiteY5" fmla="*/ 1580184 h 4738300"/>
              <a:gd name="connsiteX6" fmla="*/ 1759292 w 5872480"/>
              <a:gd name="connsiteY6" fmla="*/ 687469 h 4738300"/>
              <a:gd name="connsiteX7" fmla="*/ 3231335 w 5872480"/>
              <a:gd name="connsiteY7" fmla="*/ 3225474 h 4738300"/>
              <a:gd name="connsiteX8" fmla="*/ 4113188 w 5872480"/>
              <a:gd name="connsiteY8" fmla="*/ 1705039 h 4738300"/>
              <a:gd name="connsiteX9" fmla="*/ 5872480 w 5872480"/>
              <a:gd name="connsiteY9" fmla="*/ 4738300 h 4738300"/>
              <a:gd name="connsiteX10" fmla="*/ 2353896 w 5872480"/>
              <a:gd name="connsiteY10" fmla="*/ 4738300 h 4738300"/>
              <a:gd name="connsiteX11" fmla="*/ 2944086 w 5872480"/>
              <a:gd name="connsiteY11" fmla="*/ 3720731 h 4738300"/>
              <a:gd name="connsiteX12" fmla="*/ 0 w 5872480"/>
              <a:gd name="connsiteY12" fmla="*/ 3720731 h 4738300"/>
              <a:gd name="connsiteX13" fmla="*/ 1469615 w 5872480"/>
              <a:gd name="connsiteY13" fmla="*/ 0 h 4738300"/>
              <a:gd name="connsiteX14" fmla="*/ 4988199 w 5872480"/>
              <a:gd name="connsiteY14" fmla="*/ 0 h 4738300"/>
              <a:gd name="connsiteX15" fmla="*/ 3228907 w 5872480"/>
              <a:gd name="connsiteY15" fmla="*/ 3033262 h 473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872480" h="4738300">
                <a:moveTo>
                  <a:pt x="4174488" y="1655999"/>
                </a:moveTo>
                <a:lnTo>
                  <a:pt x="5049498" y="1655999"/>
                </a:lnTo>
                <a:lnTo>
                  <a:pt x="4611993" y="2410318"/>
                </a:lnTo>
                <a:close/>
                <a:moveTo>
                  <a:pt x="4611993" y="825866"/>
                </a:moveTo>
                <a:lnTo>
                  <a:pt x="5049498" y="1580184"/>
                </a:lnTo>
                <a:lnTo>
                  <a:pt x="4174488" y="1580184"/>
                </a:lnTo>
                <a:close/>
                <a:moveTo>
                  <a:pt x="1759292" y="687469"/>
                </a:moveTo>
                <a:lnTo>
                  <a:pt x="3231335" y="3225474"/>
                </a:lnTo>
                <a:lnTo>
                  <a:pt x="4113188" y="1705039"/>
                </a:lnTo>
                <a:lnTo>
                  <a:pt x="5872480" y="4738300"/>
                </a:lnTo>
                <a:lnTo>
                  <a:pt x="2353896" y="4738300"/>
                </a:lnTo>
                <a:lnTo>
                  <a:pt x="2944086" y="3720731"/>
                </a:lnTo>
                <a:lnTo>
                  <a:pt x="0" y="3720731"/>
                </a:lnTo>
                <a:close/>
                <a:moveTo>
                  <a:pt x="1469615" y="0"/>
                </a:moveTo>
                <a:lnTo>
                  <a:pt x="4988199" y="0"/>
                </a:lnTo>
                <a:lnTo>
                  <a:pt x="3228907" y="303326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08767452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EF6555-EF9F-4581-A38A-38BDC30ED1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50" t="5241" r="3417" b="5241"/>
          <a:stretch>
            <a:fillRect/>
          </a:stretch>
        </p:blipFill>
        <p:spPr>
          <a:xfrm>
            <a:off x="6492239" y="359410"/>
            <a:ext cx="5283200" cy="6139180"/>
          </a:xfrm>
          <a:custGeom>
            <a:avLst/>
            <a:gdLst>
              <a:gd name="connsiteX0" fmla="*/ 1334703 w 5283200"/>
              <a:gd name="connsiteY0" fmla="*/ 3802380 h 6139180"/>
              <a:gd name="connsiteX1" fmla="*/ 2613794 w 5283200"/>
              <a:gd name="connsiteY1" fmla="*/ 3802380 h 6139180"/>
              <a:gd name="connsiteX2" fmla="*/ 2613794 w 5283200"/>
              <a:gd name="connsiteY2" fmla="*/ 6139180 h 6139180"/>
              <a:gd name="connsiteX3" fmla="*/ 1334703 w 5283200"/>
              <a:gd name="connsiteY3" fmla="*/ 6139180 h 6139180"/>
              <a:gd name="connsiteX4" fmla="*/ 4004109 w 5283200"/>
              <a:gd name="connsiteY4" fmla="*/ 2413000 h 6139180"/>
              <a:gd name="connsiteX5" fmla="*/ 5283200 w 5283200"/>
              <a:gd name="connsiteY5" fmla="*/ 2413000 h 6139180"/>
              <a:gd name="connsiteX6" fmla="*/ 5283200 w 5283200"/>
              <a:gd name="connsiteY6" fmla="*/ 4749800 h 6139180"/>
              <a:gd name="connsiteX7" fmla="*/ 4004109 w 5283200"/>
              <a:gd name="connsiteY7" fmla="*/ 4749800 h 6139180"/>
              <a:gd name="connsiteX8" fmla="*/ 0 w 5283200"/>
              <a:gd name="connsiteY8" fmla="*/ 1022350 h 6139180"/>
              <a:gd name="connsiteX9" fmla="*/ 1279091 w 5283200"/>
              <a:gd name="connsiteY9" fmla="*/ 1022350 h 6139180"/>
              <a:gd name="connsiteX10" fmla="*/ 1279091 w 5283200"/>
              <a:gd name="connsiteY10" fmla="*/ 4768850 h 6139180"/>
              <a:gd name="connsiteX11" fmla="*/ 0 w 5283200"/>
              <a:gd name="connsiteY11" fmla="*/ 4768850 h 6139180"/>
              <a:gd name="connsiteX12" fmla="*/ 2669406 w 5283200"/>
              <a:gd name="connsiteY12" fmla="*/ 1003301 h 6139180"/>
              <a:gd name="connsiteX13" fmla="*/ 3948497 w 5283200"/>
              <a:gd name="connsiteY13" fmla="*/ 1003301 h 6139180"/>
              <a:gd name="connsiteX14" fmla="*/ 3948497 w 5283200"/>
              <a:gd name="connsiteY14" fmla="*/ 5435600 h 6139180"/>
              <a:gd name="connsiteX15" fmla="*/ 2669406 w 5283200"/>
              <a:gd name="connsiteY15" fmla="*/ 5435600 h 6139180"/>
              <a:gd name="connsiteX16" fmla="*/ 1334703 w 5283200"/>
              <a:gd name="connsiteY16" fmla="*/ 0 h 6139180"/>
              <a:gd name="connsiteX17" fmla="*/ 2613794 w 5283200"/>
              <a:gd name="connsiteY17" fmla="*/ 0 h 6139180"/>
              <a:gd name="connsiteX18" fmla="*/ 2613794 w 5283200"/>
              <a:gd name="connsiteY18" fmla="*/ 3746500 h 6139180"/>
              <a:gd name="connsiteX19" fmla="*/ 1334703 w 5283200"/>
              <a:gd name="connsiteY19" fmla="*/ 3746500 h 613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283200" h="6139180">
                <a:moveTo>
                  <a:pt x="1334703" y="3802380"/>
                </a:moveTo>
                <a:lnTo>
                  <a:pt x="2613794" y="3802380"/>
                </a:lnTo>
                <a:lnTo>
                  <a:pt x="2613794" y="6139180"/>
                </a:lnTo>
                <a:lnTo>
                  <a:pt x="1334703" y="6139180"/>
                </a:lnTo>
                <a:close/>
                <a:moveTo>
                  <a:pt x="4004109" y="2413000"/>
                </a:moveTo>
                <a:lnTo>
                  <a:pt x="5283200" y="2413000"/>
                </a:lnTo>
                <a:lnTo>
                  <a:pt x="5283200" y="4749800"/>
                </a:lnTo>
                <a:lnTo>
                  <a:pt x="4004109" y="4749800"/>
                </a:lnTo>
                <a:close/>
                <a:moveTo>
                  <a:pt x="0" y="1022350"/>
                </a:moveTo>
                <a:lnTo>
                  <a:pt x="1279091" y="1022350"/>
                </a:lnTo>
                <a:lnTo>
                  <a:pt x="1279091" y="4768850"/>
                </a:lnTo>
                <a:lnTo>
                  <a:pt x="0" y="4768850"/>
                </a:lnTo>
                <a:close/>
                <a:moveTo>
                  <a:pt x="2669406" y="1003301"/>
                </a:moveTo>
                <a:lnTo>
                  <a:pt x="3948497" y="1003301"/>
                </a:lnTo>
                <a:lnTo>
                  <a:pt x="3948497" y="5435600"/>
                </a:lnTo>
                <a:lnTo>
                  <a:pt x="2669406" y="5435600"/>
                </a:lnTo>
                <a:close/>
                <a:moveTo>
                  <a:pt x="1334703" y="0"/>
                </a:moveTo>
                <a:lnTo>
                  <a:pt x="2613794" y="0"/>
                </a:lnTo>
                <a:lnTo>
                  <a:pt x="2613794" y="3746500"/>
                </a:lnTo>
                <a:lnTo>
                  <a:pt x="1334703" y="37465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4157599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4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3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0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00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00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00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00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600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400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38293-15E9-4597-B06C-F2C0D255F3E0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7B3D-94C1-42BD-9166-C84153AC1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058486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00" indent="0">
              <a:buNone/>
              <a:defRPr sz="1333" b="1"/>
            </a:lvl2pPr>
            <a:lvl3pPr marL="609600" indent="0">
              <a:buNone/>
              <a:defRPr sz="1200" b="1"/>
            </a:lvl3pPr>
            <a:lvl4pPr marL="914400" indent="0">
              <a:buNone/>
              <a:defRPr sz="1067" b="1"/>
            </a:lvl4pPr>
            <a:lvl5pPr marL="1219200" indent="0">
              <a:buNone/>
              <a:defRPr sz="1067" b="1"/>
            </a:lvl5pPr>
            <a:lvl6pPr marL="1524000" indent="0">
              <a:buNone/>
              <a:defRPr sz="1067" b="1"/>
            </a:lvl6pPr>
            <a:lvl7pPr marL="1828800" indent="0">
              <a:buNone/>
              <a:defRPr sz="1067" b="1"/>
            </a:lvl7pPr>
            <a:lvl8pPr marL="2133600" indent="0">
              <a:buNone/>
              <a:defRPr sz="1067" b="1"/>
            </a:lvl8pPr>
            <a:lvl9pPr marL="2438400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3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00" indent="0">
              <a:buNone/>
              <a:defRPr sz="1333" b="1"/>
            </a:lvl2pPr>
            <a:lvl3pPr marL="609600" indent="0">
              <a:buNone/>
              <a:defRPr sz="1200" b="1"/>
            </a:lvl3pPr>
            <a:lvl4pPr marL="914400" indent="0">
              <a:buNone/>
              <a:defRPr sz="1067" b="1"/>
            </a:lvl4pPr>
            <a:lvl5pPr marL="1219200" indent="0">
              <a:buNone/>
              <a:defRPr sz="1067" b="1"/>
            </a:lvl5pPr>
            <a:lvl6pPr marL="1524000" indent="0">
              <a:buNone/>
              <a:defRPr sz="1067" b="1"/>
            </a:lvl6pPr>
            <a:lvl7pPr marL="1828800" indent="0">
              <a:buNone/>
              <a:defRPr sz="1067" b="1"/>
            </a:lvl7pPr>
            <a:lvl8pPr marL="2133600" indent="0">
              <a:buNone/>
              <a:defRPr sz="1067" b="1"/>
            </a:lvl8pPr>
            <a:lvl9pPr marL="2438400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3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3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3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00" indent="0">
              <a:buNone/>
              <a:defRPr sz="800"/>
            </a:lvl2pPr>
            <a:lvl3pPr marL="609600" indent="0">
              <a:buNone/>
              <a:defRPr sz="667"/>
            </a:lvl3pPr>
            <a:lvl4pPr marL="914400" indent="0">
              <a:buNone/>
              <a:defRPr sz="600"/>
            </a:lvl4pPr>
            <a:lvl5pPr marL="1219200" indent="0">
              <a:buNone/>
              <a:defRPr sz="600"/>
            </a:lvl5pPr>
            <a:lvl6pPr marL="1524000" indent="0">
              <a:buNone/>
              <a:defRPr sz="600"/>
            </a:lvl6pPr>
            <a:lvl7pPr marL="1828800" indent="0">
              <a:buNone/>
              <a:defRPr sz="600"/>
            </a:lvl7pPr>
            <a:lvl8pPr marL="2133600" indent="0">
              <a:buNone/>
              <a:defRPr sz="600"/>
            </a:lvl8pPr>
            <a:lvl9pPr marL="243840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00" indent="0">
              <a:buNone/>
              <a:defRPr sz="1867"/>
            </a:lvl2pPr>
            <a:lvl3pPr marL="609600" indent="0">
              <a:buNone/>
              <a:defRPr sz="1600"/>
            </a:lvl3pPr>
            <a:lvl4pPr marL="914400" indent="0">
              <a:buNone/>
              <a:defRPr sz="1333"/>
            </a:lvl4pPr>
            <a:lvl5pPr marL="1219200" indent="0">
              <a:buNone/>
              <a:defRPr sz="1333"/>
            </a:lvl5pPr>
            <a:lvl6pPr marL="1524000" indent="0">
              <a:buNone/>
              <a:defRPr sz="1333"/>
            </a:lvl6pPr>
            <a:lvl7pPr marL="1828800" indent="0">
              <a:buNone/>
              <a:defRPr sz="1333"/>
            </a:lvl7pPr>
            <a:lvl8pPr marL="2133600" indent="0">
              <a:buNone/>
              <a:defRPr sz="1333"/>
            </a:lvl8pPr>
            <a:lvl9pPr marL="2438400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00" indent="0">
              <a:buNone/>
              <a:defRPr sz="800"/>
            </a:lvl2pPr>
            <a:lvl3pPr marL="609600" indent="0">
              <a:buNone/>
              <a:defRPr sz="667"/>
            </a:lvl3pPr>
            <a:lvl4pPr marL="914400" indent="0">
              <a:buNone/>
              <a:defRPr sz="600"/>
            </a:lvl4pPr>
            <a:lvl5pPr marL="1219200" indent="0">
              <a:buNone/>
              <a:defRPr sz="600"/>
            </a:lvl5pPr>
            <a:lvl6pPr marL="1524000" indent="0">
              <a:buNone/>
              <a:defRPr sz="600"/>
            </a:lvl6pPr>
            <a:lvl7pPr marL="1828800" indent="0">
              <a:buNone/>
              <a:defRPr sz="600"/>
            </a:lvl7pPr>
            <a:lvl8pPr marL="2133600" indent="0">
              <a:buNone/>
              <a:defRPr sz="600"/>
            </a:lvl8pPr>
            <a:lvl9pPr marL="243840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38293-15E9-4597-B06C-F2C0D255F3E0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7B3D-94C1-42BD-9166-C84153AC1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61227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38293-15E9-4597-B06C-F2C0D255F3E0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7B3D-94C1-42BD-9166-C84153AC1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904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38293-15E9-4597-B06C-F2C0D255F3E0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7B3D-94C1-42BD-9166-C84153AC1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2049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38293-15E9-4597-B06C-F2C0D255F3E0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7B3D-94C1-42BD-9166-C84153AC1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36371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38293-15E9-4597-B06C-F2C0D255F3E0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7B3D-94C1-42BD-9166-C84153AC1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155723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38293-15E9-4597-B06C-F2C0D255F3E0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7B3D-94C1-42BD-9166-C84153AC1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2298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38293-15E9-4597-B06C-F2C0D255F3E0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7B3D-94C1-42BD-9166-C84153AC1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96728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238293-15E9-4597-B06C-F2C0D255F3E0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27B3D-94C1-42BD-9166-C84153AC1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141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3" r:id="rId12"/>
    <p:sldLayoutId id="2147483684" r:id="rId13"/>
    <p:sldLayoutId id="2147483650" r:id="rId14"/>
    <p:sldLayoutId id="2147483651" r:id="rId15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096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D8BD707-D9CF-40AE-B4C6-C98DA3205C09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6096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096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ransition/>
  <p:txStyles>
    <p:titleStyle>
      <a:lvl1pPr algn="ctr" defTabSz="60960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609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00" indent="-190500" algn="l" defTabSz="6096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00" indent="-152400" algn="l" defTabSz="609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00" indent="-152400" algn="l" defTabSz="6096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152400" algn="l" defTabSz="609600" rtl="0" eaLnBrk="1" latinLnBrk="0" hangingPunct="1">
        <a:spcBef>
          <a:spcPct val="20000"/>
        </a:spcBef>
        <a:buFont typeface="Arial" panose="020B0604020202020204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00" indent="-152400" algn="l" defTabSz="609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00" indent="-152400" algn="l" defTabSz="609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52400" algn="l" defTabSz="609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800" indent="-152400" algn="l" defTabSz="609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6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4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peech Bubble: Oval 32">
            <a:extLst>
              <a:ext uri="{FF2B5EF4-FFF2-40B4-BE49-F238E27FC236}">
                <a16:creationId xmlns:a16="http://schemas.microsoft.com/office/drawing/2014/main" id="{0A04C3BC-EABE-FFD8-9E9C-BAA1D0598DD0}"/>
              </a:ext>
            </a:extLst>
          </p:cNvPr>
          <p:cNvSpPr/>
          <p:nvPr/>
        </p:nvSpPr>
        <p:spPr>
          <a:xfrm>
            <a:off x="10386721" y="2922718"/>
            <a:ext cx="1647627" cy="1315106"/>
          </a:xfrm>
          <a:prstGeom prst="wedgeEllipse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8C9D272-5A64-AB17-57E2-A4CAF8274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027235" cy="6858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F7B98F9-F779-3E8B-B57E-B235C752B1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886" y="3732591"/>
            <a:ext cx="4688114" cy="312540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DFF03B9-AF87-F219-91C6-3F71F3A1D605}"/>
              </a:ext>
            </a:extLst>
          </p:cNvPr>
          <p:cNvSpPr txBox="1"/>
          <p:nvPr/>
        </p:nvSpPr>
        <p:spPr>
          <a:xfrm>
            <a:off x="10439272" y="3257106"/>
            <a:ext cx="1647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have a heartbeat too…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DFCD48-6371-761E-6672-41E94C4C75B0}"/>
              </a:ext>
            </a:extLst>
          </p:cNvPr>
          <p:cNvSpPr txBox="1"/>
          <p:nvPr/>
        </p:nvSpPr>
        <p:spPr>
          <a:xfrm>
            <a:off x="1498085" y="5121340"/>
            <a:ext cx="9044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LEARN NOW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74F9A81D-8A27-1FBF-F989-31BD09AAF271}"/>
              </a:ext>
            </a:extLst>
          </p:cNvPr>
          <p:cNvSpPr txBox="1">
            <a:spLocks/>
          </p:cNvSpPr>
          <p:nvPr/>
        </p:nvSpPr>
        <p:spPr>
          <a:xfrm>
            <a:off x="390698" y="310619"/>
            <a:ext cx="110488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6000">
                <a:solidFill>
                  <a:schemeClr val="bg1"/>
                </a:solidFill>
                <a:latin typeface="Montserrat" panose="02000000000000000000" pitchFamily="2" charset="0"/>
                <a:cs typeface="Montserrat" panose="02000000000000000000" pitchFamily="2" charset="0"/>
              </a:defRPr>
            </a:lvl1pPr>
          </a:lstStyle>
          <a:p>
            <a:pPr algn="ctr"/>
            <a:r>
              <a:rPr lang="en-IN" sz="4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 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DC441-3EC1-D75C-D33B-8D59439AE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885" y="1237923"/>
            <a:ext cx="2111829" cy="280873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B206E1-90BF-C331-BDE3-D1013B8420B3}"/>
              </a:ext>
            </a:extLst>
          </p:cNvPr>
          <p:cNvSpPr txBox="1"/>
          <p:nvPr/>
        </p:nvSpPr>
        <p:spPr>
          <a:xfrm>
            <a:off x="8584275" y="4292751"/>
            <a:ext cx="32530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Sumit Kolpe</a:t>
            </a:r>
            <a:br>
              <a:rPr lang="en-US" dirty="0"/>
            </a:b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19E8F4-7734-789B-7BF6-1CA76CDC87A7}"/>
              </a:ext>
            </a:extLst>
          </p:cNvPr>
          <p:cNvSpPr txBox="1"/>
          <p:nvPr/>
        </p:nvSpPr>
        <p:spPr>
          <a:xfrm>
            <a:off x="473945" y="1389808"/>
            <a:ext cx="784509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year student of engineering(Artificial Intelligence and Data Science)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Intern at Avignon University France.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Aegis Graham Bell Award from Government of India.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Awarded as Best Innovator During IDE Bootcamp From Ministry of Education.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Winner of Best AI Tech Project Award from Infosys India.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Represented India at International Hackathon in Slovakia, Europe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Winner of  National &amp; State-Level Hackathons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73DEFF-0658-1FC6-BB84-8BCF987EF6D1}"/>
              </a:ext>
            </a:extLst>
          </p:cNvPr>
          <p:cNvSpPr txBox="1"/>
          <p:nvPr/>
        </p:nvSpPr>
        <p:spPr>
          <a:xfrm>
            <a:off x="502799" y="4671715"/>
            <a:ext cx="84307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make India the safest country for women by leveraging AI-powered technology that ensures immediate help, empowers victims silently, and enables authorities to prevent crimes through real-time intelligence.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86896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EAChange: Moving Forward - Relationship Matters">
            <a:extLst>
              <a:ext uri="{FF2B5EF4-FFF2-40B4-BE49-F238E27FC236}">
                <a16:creationId xmlns:a16="http://schemas.microsoft.com/office/drawing/2014/main" id="{B751C124-AF25-7F92-0398-24AE5E81C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028" y="0"/>
            <a:ext cx="12221028" cy="6858000"/>
          </a:xfrm>
          <a:prstGeom prst="rect">
            <a:avLst/>
          </a:prstGeom>
          <a:blipFill>
            <a:blip r:embed="rId3">
              <a:alphaModFix amt="63000"/>
            </a:blip>
            <a:stretch>
              <a:fillRect l="-3037" r="-4029" b="-20128"/>
            </a:stretch>
          </a:blipFill>
        </p:spPr>
      </p:pic>
      <p:sp>
        <p:nvSpPr>
          <p:cNvPr id="3" name="TextBox 3"/>
          <p:cNvSpPr txBox="1"/>
          <p:nvPr/>
        </p:nvSpPr>
        <p:spPr>
          <a:xfrm>
            <a:off x="6096000" y="5206729"/>
            <a:ext cx="5766168" cy="128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0895"/>
              </a:lnSpc>
              <a:spcBef>
                <a:spcPct val="0"/>
              </a:spcBef>
            </a:pPr>
            <a:r>
              <a:rPr lang="en-US" sz="7782" b="1" dirty="0">
                <a:solidFill>
                  <a:srgbClr val="FFFFFF"/>
                </a:solidFill>
                <a:latin typeface="Times New Roman" panose="02020603050405020304" pitchFamily="18" charset="0"/>
                <a:ea typeface="Arimo Bold"/>
                <a:cs typeface="Times New Roman" panose="02020603050405020304" pitchFamily="18" charset="0"/>
                <a:sym typeface="Arimo Bold"/>
              </a:rPr>
              <a:t>Thank you...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FE5EF5-2AC0-26F6-D7B9-FAC682BEDAD7}"/>
              </a:ext>
            </a:extLst>
          </p:cNvPr>
          <p:cNvSpPr txBox="1"/>
          <p:nvPr/>
        </p:nvSpPr>
        <p:spPr>
          <a:xfrm>
            <a:off x="6887029" y="3011714"/>
            <a:ext cx="369921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Your safety, our priority.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/>
          <p:cNvCxnSpPr/>
          <p:nvPr/>
        </p:nvCxnSpPr>
        <p:spPr>
          <a:xfrm>
            <a:off x="5400675" y="1122149"/>
            <a:ext cx="1390650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434767" y="5121340"/>
            <a:ext cx="1031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 NOW</a:t>
            </a: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50DAB186-A58A-4DB0-8D12-49244C1CB1FC}"/>
              </a:ext>
            </a:extLst>
          </p:cNvPr>
          <p:cNvSpPr txBox="1"/>
          <p:nvPr/>
        </p:nvSpPr>
        <p:spPr>
          <a:xfrm>
            <a:off x="752475" y="474269"/>
            <a:ext cx="10687050" cy="588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6000">
                <a:solidFill>
                  <a:schemeClr val="bg1"/>
                </a:solidFill>
                <a:latin typeface="Montserrat" panose="02000000000000000000" pitchFamily="2" charset="0"/>
                <a:cs typeface="Montserrat" panose="02000000000000000000" pitchFamily="2" charset="0"/>
              </a:defRPr>
            </a:lvl1pPr>
          </a:lstStyle>
          <a:p>
            <a:pPr algn="ctr"/>
            <a:r>
              <a:rPr lang="en-IN" sz="4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Problem</a:t>
            </a:r>
            <a:endParaRPr lang="id-ID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2888FB-57BE-7F2A-D850-14FB965FAA54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15389" y="1928166"/>
            <a:ext cx="6644640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Women’s safety is a critical concern in India.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Existing apps rely on manual SOS triggers (press buttons, shake phone).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Victim may not always access phone in danger.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Police response delays due to centralized routing.</a:t>
            </a:r>
          </a:p>
        </p:txBody>
      </p:sp>
      <p:pic>
        <p:nvPicPr>
          <p:cNvPr id="1031" name="Picture 7" descr="Robbers rape mother and daughter in India – DW – 07/31/2016">
            <a:extLst>
              <a:ext uri="{FF2B5EF4-FFF2-40B4-BE49-F238E27FC236}">
                <a16:creationId xmlns:a16="http://schemas.microsoft.com/office/drawing/2014/main" id="{5335D002-5B13-FD49-1B2E-5422FD273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963" y="3844067"/>
            <a:ext cx="4534943" cy="255454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57DC3B-833E-9DDD-9645-CD3ACFBBB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401" y="1245520"/>
            <a:ext cx="3917495" cy="23098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9320268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/>
          <p:cNvCxnSpPr/>
          <p:nvPr/>
        </p:nvCxnSpPr>
        <p:spPr>
          <a:xfrm>
            <a:off x="5185754" y="1465049"/>
            <a:ext cx="1390650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434767" y="5121340"/>
            <a:ext cx="1031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 NOW</a:t>
            </a: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50DAB186-A58A-4DB0-8D12-49244C1CB1FC}"/>
              </a:ext>
            </a:extLst>
          </p:cNvPr>
          <p:cNvSpPr txBox="1"/>
          <p:nvPr/>
        </p:nvSpPr>
        <p:spPr>
          <a:xfrm>
            <a:off x="752475" y="305541"/>
            <a:ext cx="10687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6000">
                <a:solidFill>
                  <a:schemeClr val="bg1"/>
                </a:solidFill>
                <a:latin typeface="Montserrat" panose="02000000000000000000" pitchFamily="2" charset="0"/>
                <a:cs typeface="Montserrat" panose="02000000000000000000" pitchFamily="2" charset="0"/>
              </a:defRPr>
            </a:lvl1pPr>
          </a:lstStyle>
          <a:p>
            <a:pPr algn="ctr"/>
            <a:r>
              <a:rPr lang="en-IN" sz="4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Solution</a:t>
            </a:r>
            <a:endParaRPr lang="id-ID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BE17E5D-DEA4-62FC-E78C-8A36713C97DB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82384" y="1645832"/>
            <a:ext cx="6622473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Voice-activated distress detection (“Help”) at specific amplitude.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Automatic alerts to top 5 contacts (proximity-based).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Direct real-time alert to nearest police + ambulance.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Fake shutdown mode to protect victim.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Fake call feature for discreet evidence collection.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AE18D4-5210-D482-1A6D-D6295ABC3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020" y="392670"/>
            <a:ext cx="4213980" cy="632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73667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/>
          <p:cNvCxnSpPr/>
          <p:nvPr/>
        </p:nvCxnSpPr>
        <p:spPr>
          <a:xfrm>
            <a:off x="5185754" y="1465049"/>
            <a:ext cx="1390650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434767" y="5121340"/>
            <a:ext cx="1031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 NOW</a:t>
            </a: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50DAB186-A58A-4DB0-8D12-49244C1CB1FC}"/>
              </a:ext>
            </a:extLst>
          </p:cNvPr>
          <p:cNvSpPr txBox="1"/>
          <p:nvPr/>
        </p:nvSpPr>
        <p:spPr>
          <a:xfrm>
            <a:off x="752475" y="252508"/>
            <a:ext cx="10687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6000">
                <a:solidFill>
                  <a:schemeClr val="bg1"/>
                </a:solidFill>
                <a:latin typeface="Montserrat" panose="02000000000000000000" pitchFamily="2" charset="0"/>
                <a:cs typeface="Montserrat" panose="02000000000000000000" pitchFamily="2" charset="0"/>
              </a:defRPr>
            </a:lvl1pPr>
          </a:lstStyle>
          <a:p>
            <a:pPr algn="ctr"/>
            <a:r>
              <a:rPr lang="en-IN" sz="4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Features</a:t>
            </a:r>
            <a:endParaRPr lang="id-ID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71E3F5B-F967-8F20-8651-B02C4EC539F4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23006" y="1632190"/>
            <a:ext cx="6262255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Voice Triggered SOS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hands-free safety.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Fake Shutdown Mode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attacker proof.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Fake Call + Recording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discreet evidence capture.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306AC9-A44E-CB34-1931-DCC8EC1B6DB2}"/>
              </a:ext>
            </a:extLst>
          </p:cNvPr>
          <p:cNvSpPr txBox="1"/>
          <p:nvPr/>
        </p:nvSpPr>
        <p:spPr>
          <a:xfrm>
            <a:off x="6576404" y="1778463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Police Dashboard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instant response system.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Crime Analytics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automatic monthly reports.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7D030A0-3B69-75DD-B4A5-A3D5B9BF4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862" y="3504703"/>
            <a:ext cx="6096000" cy="310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6827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0D74DB-761A-F950-81AE-2B6DC2E95E5A}"/>
              </a:ext>
            </a:extLst>
          </p:cNvPr>
          <p:cNvSpPr txBox="1"/>
          <p:nvPr/>
        </p:nvSpPr>
        <p:spPr>
          <a:xfrm>
            <a:off x="3047544" y="152391"/>
            <a:ext cx="6096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It Works</a:t>
            </a:r>
            <a:endParaRPr lang="id-ID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B74BC3-25E4-41BD-F13A-98A043AFC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27" y="981143"/>
            <a:ext cx="10816752" cy="564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658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>
            <a:extLst>
              <a:ext uri="{FF2B5EF4-FFF2-40B4-BE49-F238E27FC236}">
                <a16:creationId xmlns:a16="http://schemas.microsoft.com/office/drawing/2014/main" id="{B6CCFA87-6607-552F-D3E0-0761F2E35582}"/>
              </a:ext>
            </a:extLst>
          </p:cNvPr>
          <p:cNvSpPr/>
          <p:nvPr/>
        </p:nvSpPr>
        <p:spPr>
          <a:xfrm>
            <a:off x="388599" y="385939"/>
            <a:ext cx="5635778" cy="5670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Times New Roman" panose="02020603050405020304" pitchFamily="18" charset="0"/>
                <a:ea typeface="Comfortaa" pitchFamily="34" charset="-122"/>
                <a:cs typeface="Times New Roman" panose="02020603050405020304" pitchFamily="18" charset="0"/>
              </a:rPr>
              <a:t>Market &amp; Opportunity</a:t>
            </a:r>
            <a:endParaRPr lang="en-US" sz="4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0823CDED-24C7-B0FF-D248-1686D9F1AF6F}"/>
              </a:ext>
            </a:extLst>
          </p:cNvPr>
          <p:cNvSpPr/>
          <p:nvPr/>
        </p:nvSpPr>
        <p:spPr>
          <a:xfrm>
            <a:off x="388599" y="1121753"/>
            <a:ext cx="10711532" cy="326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Exploring the vast potential of Saheli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FBD28CAA-18B6-4A10-6BEF-7A07F54CD444}"/>
              </a:ext>
            </a:extLst>
          </p:cNvPr>
          <p:cNvSpPr/>
          <p:nvPr/>
        </p:nvSpPr>
        <p:spPr>
          <a:xfrm>
            <a:off x="184731" y="2286628"/>
            <a:ext cx="2451171" cy="283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D6C7BD78-DF77-1F39-4C40-5003EFD9AA86}"/>
              </a:ext>
            </a:extLst>
          </p:cNvPr>
          <p:cNvSpPr/>
          <p:nvPr/>
        </p:nvSpPr>
        <p:spPr>
          <a:xfrm>
            <a:off x="184731" y="2637942"/>
            <a:ext cx="3211311" cy="653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4542BEDD-A5EE-DF29-6C9B-7A777936A661}"/>
              </a:ext>
            </a:extLst>
          </p:cNvPr>
          <p:cNvSpPr/>
          <p:nvPr/>
        </p:nvSpPr>
        <p:spPr>
          <a:xfrm>
            <a:off x="244764" y="3744676"/>
            <a:ext cx="2451171" cy="283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861B991B-A668-BB20-EBE5-502C370584A4}"/>
              </a:ext>
            </a:extLst>
          </p:cNvPr>
          <p:cNvSpPr/>
          <p:nvPr/>
        </p:nvSpPr>
        <p:spPr>
          <a:xfrm>
            <a:off x="244764" y="4075968"/>
            <a:ext cx="3211311" cy="980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F4012E9C-A888-909D-5F97-3E1205725FDE}"/>
              </a:ext>
            </a:extLst>
          </p:cNvPr>
          <p:cNvSpPr/>
          <p:nvPr/>
        </p:nvSpPr>
        <p:spPr>
          <a:xfrm>
            <a:off x="304427" y="5101977"/>
            <a:ext cx="2451171" cy="283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7">
            <a:extLst>
              <a:ext uri="{FF2B5EF4-FFF2-40B4-BE49-F238E27FC236}">
                <a16:creationId xmlns:a16="http://schemas.microsoft.com/office/drawing/2014/main" id="{A5A31EE2-F9A9-DA62-31FE-59593DE0A49A}"/>
              </a:ext>
            </a:extLst>
          </p:cNvPr>
          <p:cNvSpPr/>
          <p:nvPr/>
        </p:nvSpPr>
        <p:spPr>
          <a:xfrm>
            <a:off x="304427" y="5477527"/>
            <a:ext cx="3211311" cy="653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C87A7AB3-322A-9F0E-D919-8A7F66A2E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159A943B-81D1-8B27-4A04-222A289D17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49A445-29BF-22DF-2F7B-1BF14E02A6C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88599" y="1997255"/>
            <a:ext cx="5890953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680M women in India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large potential user base.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Smartphone penetration &gt; 75%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among women.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Growing focus on women’s safety by Govt. &amp; NGOs.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Global safety tech industry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$30B+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C7413F-1ACC-0E4D-D6CC-6CF85500A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909" y="152390"/>
            <a:ext cx="3678583" cy="65254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D9C35C-BBDE-A801-EF31-7B0CBA63AF31}"/>
              </a:ext>
            </a:extLst>
          </p:cNvPr>
          <p:cNvSpPr txBox="1"/>
          <p:nvPr/>
        </p:nvSpPr>
        <p:spPr>
          <a:xfrm>
            <a:off x="10957224" y="1811718"/>
            <a:ext cx="7348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DCE95C-9A66-2FFF-4DF1-0337A2D7D09F}"/>
              </a:ext>
            </a:extLst>
          </p:cNvPr>
          <p:cNvSpPr txBox="1"/>
          <p:nvPr/>
        </p:nvSpPr>
        <p:spPr>
          <a:xfrm>
            <a:off x="10957224" y="3375344"/>
            <a:ext cx="162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B0F593-A3FF-F982-B2DF-8F62C571E107}"/>
              </a:ext>
            </a:extLst>
          </p:cNvPr>
          <p:cNvSpPr txBox="1"/>
          <p:nvPr/>
        </p:nvSpPr>
        <p:spPr>
          <a:xfrm>
            <a:off x="10957224" y="4738044"/>
            <a:ext cx="981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14704592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6763577-8B11-3F3E-F5F7-F3D01BAB5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724961"/>
              </p:ext>
            </p:extLst>
          </p:nvPr>
        </p:nvGraphicFramePr>
        <p:xfrm>
          <a:off x="218901" y="1755986"/>
          <a:ext cx="11754198" cy="3535680"/>
        </p:xfrm>
        <a:graphic>
          <a:graphicData uri="http://schemas.openxmlformats.org/drawingml/2006/table">
            <a:tbl>
              <a:tblPr firstRow="1" lastRow="1" bandRow="1">
                <a:tableStyleId>{073A0DAA-6AF3-43AB-8588-CEC1D06C72B9}</a:tableStyleId>
              </a:tblPr>
              <a:tblGrid>
                <a:gridCol w="5877099">
                  <a:extLst>
                    <a:ext uri="{9D8B030D-6E8A-4147-A177-3AD203B41FA5}">
                      <a16:colId xmlns:a16="http://schemas.microsoft.com/office/drawing/2014/main" val="1278185292"/>
                    </a:ext>
                  </a:extLst>
                </a:gridCol>
                <a:gridCol w="5877099">
                  <a:extLst>
                    <a:ext uri="{9D8B030D-6E8A-4147-A177-3AD203B41FA5}">
                      <a16:colId xmlns:a16="http://schemas.microsoft.com/office/drawing/2014/main" val="28159889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Traditional Safety Apps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Saheli Advantage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119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Manual SOS triggers (button/shake/press).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Delayed police routing.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Limited features.</a:t>
                      </a:r>
                    </a:p>
                    <a:p>
                      <a:endParaRPr lang="en-IN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 Voice SOS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automatic, hands-free trigger.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Fake Shutdown Mode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attacker-proof safety.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Fake Call + Recording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discreet evidence.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Police Dashboard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instant real-time alerts.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Crime Analytics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proactive prevention.</a:t>
                      </a:r>
                    </a:p>
                    <a:p>
                      <a:endParaRPr lang="en-IN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17264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2765462-C384-7219-F730-6E8D03D36A99}"/>
              </a:ext>
            </a:extLst>
          </p:cNvPr>
          <p:cNvSpPr txBox="1"/>
          <p:nvPr/>
        </p:nvSpPr>
        <p:spPr>
          <a:xfrm>
            <a:off x="3552305" y="430475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Competitive Landscape</a:t>
            </a:r>
          </a:p>
        </p:txBody>
      </p:sp>
    </p:spTree>
    <p:extLst>
      <p:ext uri="{BB962C8B-B14F-4D97-AF65-F5344CB8AC3E}">
        <p14:creationId xmlns:p14="http://schemas.microsoft.com/office/powerpoint/2010/main" val="45179821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89EB4E6-18D4-201E-16E0-24EFFF667D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770351"/>
              </p:ext>
            </p:extLst>
          </p:nvPr>
        </p:nvGraphicFramePr>
        <p:xfrm>
          <a:off x="804891" y="837744"/>
          <a:ext cx="10622371" cy="597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7424">
                  <a:extLst>
                    <a:ext uri="{9D8B030D-6E8A-4147-A177-3AD203B41FA5}">
                      <a16:colId xmlns:a16="http://schemas.microsoft.com/office/drawing/2014/main" val="1993963412"/>
                    </a:ext>
                  </a:extLst>
                </a:gridCol>
                <a:gridCol w="5284947">
                  <a:extLst>
                    <a:ext uri="{9D8B030D-6E8A-4147-A177-3AD203B41FA5}">
                      <a16:colId xmlns:a16="http://schemas.microsoft.com/office/drawing/2014/main" val="1968332397"/>
                    </a:ext>
                  </a:extLst>
                </a:gridCol>
              </a:tblGrid>
              <a:tr h="2622740">
                <a:tc>
                  <a:txBody>
                    <a:bodyPr/>
                    <a:lstStyle/>
                    <a:p>
                      <a:pPr algn="ctr"/>
                      <a:endParaRPr lang="en-IN" sz="2000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2000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2000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2000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2000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2000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2000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2000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Women &amp; girls across India (urban + semi-urban)</a:t>
                      </a:r>
                      <a:endParaRPr lang="en-IN" sz="2000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2000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2000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2000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2000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2000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2000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2000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IN" sz="2000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Families monitoring loved ones.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768879"/>
                  </a:ext>
                </a:extLst>
              </a:tr>
              <a:tr h="2997775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Police departments, NGOs, city authorities.</a:t>
                      </a:r>
                      <a:endParaRPr lang="en-IN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College students, working women, metro city commuters.</a:t>
                      </a:r>
                      <a:endParaRPr lang="en-IN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540616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9323B33D-CCC3-0B31-6BAD-9ADD82D40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732" y="1008342"/>
            <a:ext cx="2486025" cy="22717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5EA104-A282-345A-7B3F-BBAB7C063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919" y="1014099"/>
            <a:ext cx="2357407" cy="22659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4398DB-90FB-DB9C-5FF7-09212D2F24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749" y="3757333"/>
            <a:ext cx="2577008" cy="21764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384C26A-F6BE-D582-62B2-592B78D761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301" y="3860314"/>
            <a:ext cx="2486025" cy="20734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A709BAC-69AB-CE4C-96CA-A1DCBAF3CEBB}"/>
              </a:ext>
            </a:extLst>
          </p:cNvPr>
          <p:cNvSpPr txBox="1"/>
          <p:nvPr/>
        </p:nvSpPr>
        <p:spPr>
          <a:xfrm>
            <a:off x="4562757" y="61817"/>
            <a:ext cx="2973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Users</a:t>
            </a:r>
          </a:p>
        </p:txBody>
      </p:sp>
    </p:spTree>
    <p:extLst>
      <p:ext uri="{BB962C8B-B14F-4D97-AF65-F5344CB8AC3E}">
        <p14:creationId xmlns:p14="http://schemas.microsoft.com/office/powerpoint/2010/main" val="207971677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/>
          <p:cNvCxnSpPr/>
          <p:nvPr/>
        </p:nvCxnSpPr>
        <p:spPr>
          <a:xfrm>
            <a:off x="5185754" y="1465049"/>
            <a:ext cx="1390650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434767" y="5121340"/>
            <a:ext cx="1031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 NOW</a:t>
            </a: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50DAB186-A58A-4DB0-8D12-49244C1CB1FC}"/>
              </a:ext>
            </a:extLst>
          </p:cNvPr>
          <p:cNvSpPr txBox="1"/>
          <p:nvPr/>
        </p:nvSpPr>
        <p:spPr>
          <a:xfrm>
            <a:off x="3651739" y="158862"/>
            <a:ext cx="10687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6000">
                <a:solidFill>
                  <a:schemeClr val="bg1"/>
                </a:solidFill>
                <a:latin typeface="Montserrat" panose="02000000000000000000" pitchFamily="2" charset="0"/>
                <a:cs typeface="Montserrat" panose="02000000000000000000" pitchFamily="2" charset="0"/>
              </a:defRPr>
            </a:lvl1pPr>
          </a:lstStyle>
          <a:p>
            <a:pPr algn="ctr"/>
            <a:r>
              <a:rPr lang="en-IN" sz="4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Model</a:t>
            </a:r>
            <a:endParaRPr lang="id-ID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7812F4-E9FC-8504-743F-A660AFE04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234199" cy="6858001"/>
          </a:xfrm>
          <a:prstGeom prst="rect">
            <a:avLst/>
          </a:prstGeom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84531BB6-4343-C043-A6A9-F00E37A3B5F5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6189258" y="1409933"/>
            <a:ext cx="5234198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Partnerships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Tie-ups with Govt., Police, NGOs for adoption.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CSR/Grants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Corporate Social Responsibility &amp; safety funds.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Freemium App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Free safety features + premium add-ons (family monitoring, advanced analytics).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Insights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Aggregated crime &amp; safety data for city planning.</a:t>
            </a:r>
          </a:p>
        </p:txBody>
      </p:sp>
    </p:spTree>
    <p:extLst>
      <p:ext uri="{BB962C8B-B14F-4D97-AF65-F5344CB8AC3E}">
        <p14:creationId xmlns:p14="http://schemas.microsoft.com/office/powerpoint/2010/main" val="4165430215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25"/>
  <p:tag name="AS_OS" val="Microsoft Windows NT 10.0.20348.0"/>
  <p:tag name="AS_RELEASE_DATE" val="2024.06.14"/>
  <p:tag name="AS_TITLE" val="Aspose.Slides for .NET6"/>
  <p:tag name="AS_VERSION" val="24.6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anose="020F0502020204030204"/>
        <a:ea typeface="Calibri" panose="020F0502020204030204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 panose="020F0502020204030204"/>
        <a:ea typeface="Calibri" panose="020F0502020204030204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17098</TotalTime>
  <Words>456</Words>
  <Application>Microsoft Office PowerPoint</Application>
  <PresentationFormat>Widescreen</PresentationFormat>
  <Paragraphs>122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Arial</vt:lpstr>
      <vt:lpstr>Times New Roman</vt:lpstr>
      <vt:lpstr>Wingdings</vt:lpstr>
      <vt:lpstr>Calibri Light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 ROG</dc:creator>
  <cp:lastModifiedBy>Sumit Kolpe</cp:lastModifiedBy>
  <cp:revision>246</cp:revision>
  <dcterms:created xsi:type="dcterms:W3CDTF">2018-08-17T08:14:21Z</dcterms:created>
  <dcterms:modified xsi:type="dcterms:W3CDTF">2025-08-28T14:15:13Z</dcterms:modified>
</cp:coreProperties>
</file>